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ileron Regular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HK Modular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 vemulapalli" userId="ba0bfc11bc8f8a50" providerId="LiveId" clId="{856BDBBF-8255-43C2-8BA1-047B48C8EE77}"/>
    <pc:docChg chg="modSld">
      <pc:chgData name="hema vemulapalli" userId="ba0bfc11bc8f8a50" providerId="LiveId" clId="{856BDBBF-8255-43C2-8BA1-047B48C8EE77}" dt="2023-10-07T06:10:48.464" v="34" actId="1076"/>
      <pc:docMkLst>
        <pc:docMk/>
      </pc:docMkLst>
      <pc:sldChg chg="modSp mod">
        <pc:chgData name="hema vemulapalli" userId="ba0bfc11bc8f8a50" providerId="LiveId" clId="{856BDBBF-8255-43C2-8BA1-047B48C8EE77}" dt="2023-10-07T06:07:50.983" v="3" actId="1076"/>
        <pc:sldMkLst>
          <pc:docMk/>
          <pc:sldMk cId="0" sldId="256"/>
        </pc:sldMkLst>
        <pc:spChg chg="mod">
          <ac:chgData name="hema vemulapalli" userId="ba0bfc11bc8f8a50" providerId="LiveId" clId="{856BDBBF-8255-43C2-8BA1-047B48C8EE77}" dt="2023-10-07T06:07:50.983" v="3" actId="1076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hema vemulapalli" userId="ba0bfc11bc8f8a50" providerId="LiveId" clId="{856BDBBF-8255-43C2-8BA1-047B48C8EE77}" dt="2023-10-07T06:09:52.997" v="26" actId="20577"/>
        <pc:sldMkLst>
          <pc:docMk/>
          <pc:sldMk cId="0" sldId="257"/>
        </pc:sldMkLst>
        <pc:spChg chg="mod">
          <ac:chgData name="hema vemulapalli" userId="ba0bfc11bc8f8a50" providerId="LiveId" clId="{856BDBBF-8255-43C2-8BA1-047B48C8EE77}" dt="2023-10-07T06:09:27.367" v="22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hema vemulapalli" userId="ba0bfc11bc8f8a50" providerId="LiveId" clId="{856BDBBF-8255-43C2-8BA1-047B48C8EE77}" dt="2023-10-07T06:07:38.550" v="0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hema vemulapalli" userId="ba0bfc11bc8f8a50" providerId="LiveId" clId="{856BDBBF-8255-43C2-8BA1-047B48C8EE77}" dt="2023-10-07T06:07:44.023" v="2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hema vemulapalli" userId="ba0bfc11bc8f8a50" providerId="LiveId" clId="{856BDBBF-8255-43C2-8BA1-047B48C8EE77}" dt="2023-10-07T06:08:07.868" v="12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hema vemulapalli" userId="ba0bfc11bc8f8a50" providerId="LiveId" clId="{856BDBBF-8255-43C2-8BA1-047B48C8EE77}" dt="2023-10-07T06:09:36.321" v="23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hema vemulapalli" userId="ba0bfc11bc8f8a50" providerId="LiveId" clId="{856BDBBF-8255-43C2-8BA1-047B48C8EE77}" dt="2023-10-07T06:09:44.392" v="24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hema vemulapalli" userId="ba0bfc11bc8f8a50" providerId="LiveId" clId="{856BDBBF-8255-43C2-8BA1-047B48C8EE77}" dt="2023-10-07T06:09:52.997" v="26" actId="20577"/>
          <ac:spMkLst>
            <pc:docMk/>
            <pc:sldMk cId="0" sldId="257"/>
            <ac:spMk id="11" creationId="{00000000-0000-0000-0000-000000000000}"/>
          </ac:spMkLst>
        </pc:spChg>
      </pc:sldChg>
      <pc:sldChg chg="modSp mod">
        <pc:chgData name="hema vemulapalli" userId="ba0bfc11bc8f8a50" providerId="LiveId" clId="{856BDBBF-8255-43C2-8BA1-047B48C8EE77}" dt="2023-10-07T06:10:41.756" v="33" actId="14100"/>
        <pc:sldMkLst>
          <pc:docMk/>
          <pc:sldMk cId="0" sldId="266"/>
        </pc:sldMkLst>
        <pc:spChg chg="mod">
          <ac:chgData name="hema vemulapalli" userId="ba0bfc11bc8f8a50" providerId="LiveId" clId="{856BDBBF-8255-43C2-8BA1-047B48C8EE77}" dt="2023-10-07T06:10:30.708" v="30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hema vemulapalli" userId="ba0bfc11bc8f8a50" providerId="LiveId" clId="{856BDBBF-8255-43C2-8BA1-047B48C8EE77}" dt="2023-10-07T06:10:28.521" v="29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hema vemulapalli" userId="ba0bfc11bc8f8a50" providerId="LiveId" clId="{856BDBBF-8255-43C2-8BA1-047B48C8EE77}" dt="2023-10-07T06:10:32.701" v="31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hema vemulapalli" userId="ba0bfc11bc8f8a50" providerId="LiveId" clId="{856BDBBF-8255-43C2-8BA1-047B48C8EE77}" dt="2023-10-07T06:10:41.756" v="33" actId="14100"/>
          <ac:spMkLst>
            <pc:docMk/>
            <pc:sldMk cId="0" sldId="266"/>
            <ac:spMk id="7" creationId="{00000000-0000-0000-0000-000000000000}"/>
          </ac:spMkLst>
        </pc:spChg>
      </pc:sldChg>
      <pc:sldChg chg="modSp mod">
        <pc:chgData name="hema vemulapalli" userId="ba0bfc11bc8f8a50" providerId="LiveId" clId="{856BDBBF-8255-43C2-8BA1-047B48C8EE77}" dt="2023-10-07T06:10:48.464" v="34" actId="1076"/>
        <pc:sldMkLst>
          <pc:docMk/>
          <pc:sldMk cId="0" sldId="267"/>
        </pc:sldMkLst>
        <pc:spChg chg="mod">
          <ac:chgData name="hema vemulapalli" userId="ba0bfc11bc8f8a50" providerId="LiveId" clId="{856BDBBF-8255-43C2-8BA1-047B48C8EE77}" dt="2023-10-07T06:10:48.464" v="34" actId="1076"/>
          <ac:spMkLst>
            <pc:docMk/>
            <pc:sldMk cId="0" sldId="267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svg"/><Relationship Id="rId7" Type="http://schemas.openxmlformats.org/officeDocument/2006/relationships/image" Target="../media/image3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gif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3.svg"/><Relationship Id="rId7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7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0600" y="-1943100"/>
            <a:ext cx="19268768" cy="12230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545" b="-2123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832" y="0"/>
            <a:ext cx="18410978" cy="6661427"/>
          </a:xfrm>
          <a:custGeom>
            <a:avLst/>
            <a:gdLst/>
            <a:ahLst/>
            <a:cxnLst/>
            <a:rect l="l" t="t" r="r" b="b"/>
            <a:pathLst>
              <a:path w="18410978" h="6661427">
                <a:moveTo>
                  <a:pt x="0" y="0"/>
                </a:moveTo>
                <a:lnTo>
                  <a:pt x="18410978" y="0"/>
                </a:lnTo>
                <a:lnTo>
                  <a:pt x="18410978" y="6661427"/>
                </a:lnTo>
                <a:lnTo>
                  <a:pt x="0" y="6661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71944" y="7737825"/>
            <a:ext cx="2216196" cy="2216196"/>
          </a:xfrm>
          <a:custGeom>
            <a:avLst/>
            <a:gdLst/>
            <a:ahLst/>
            <a:cxnLst/>
            <a:rect l="l" t="t" r="r" b="b"/>
            <a:pathLst>
              <a:path w="2216196" h="2216196">
                <a:moveTo>
                  <a:pt x="0" y="0"/>
                </a:moveTo>
                <a:lnTo>
                  <a:pt x="2216196" y="0"/>
                </a:lnTo>
                <a:lnTo>
                  <a:pt x="2216196" y="2216196"/>
                </a:lnTo>
                <a:lnTo>
                  <a:pt x="0" y="221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908737" y="6016683"/>
            <a:ext cx="3379263" cy="4121052"/>
          </a:xfrm>
          <a:custGeom>
            <a:avLst/>
            <a:gdLst/>
            <a:ahLst/>
            <a:cxnLst/>
            <a:rect l="l" t="t" r="r" b="b"/>
            <a:pathLst>
              <a:path w="3379263" h="4121052">
                <a:moveTo>
                  <a:pt x="0" y="0"/>
                </a:moveTo>
                <a:lnTo>
                  <a:pt x="3379263" y="0"/>
                </a:lnTo>
                <a:lnTo>
                  <a:pt x="3379263" y="4121052"/>
                </a:lnTo>
                <a:lnTo>
                  <a:pt x="0" y="4121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153109" y="2027791"/>
            <a:ext cx="3445259" cy="726637"/>
          </a:xfrm>
          <a:custGeom>
            <a:avLst/>
            <a:gdLst/>
            <a:ahLst/>
            <a:cxnLst/>
            <a:rect l="l" t="t" r="r" b="b"/>
            <a:pathLst>
              <a:path w="3445259" h="726637">
                <a:moveTo>
                  <a:pt x="0" y="0"/>
                </a:moveTo>
                <a:lnTo>
                  <a:pt x="3445259" y="0"/>
                </a:lnTo>
                <a:lnTo>
                  <a:pt x="3445259" y="726637"/>
                </a:lnTo>
                <a:lnTo>
                  <a:pt x="0" y="726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81000" y="1036637"/>
            <a:ext cx="7847120" cy="1141399"/>
          </a:xfrm>
          <a:custGeom>
            <a:avLst/>
            <a:gdLst/>
            <a:ahLst/>
            <a:cxnLst/>
            <a:rect l="l" t="t" r="r" b="b"/>
            <a:pathLst>
              <a:path w="7847120" h="1141399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535005" y="-3461657"/>
            <a:ext cx="5073696" cy="5073696"/>
          </a:xfrm>
          <a:custGeom>
            <a:avLst/>
            <a:gdLst/>
            <a:ahLst/>
            <a:cxnLst/>
            <a:rect l="l" t="t" r="r" b="b"/>
            <a:pathLst>
              <a:path w="5073696" h="5073696">
                <a:moveTo>
                  <a:pt x="0" y="0"/>
                </a:moveTo>
                <a:lnTo>
                  <a:pt x="5073696" y="0"/>
                </a:lnTo>
                <a:lnTo>
                  <a:pt x="5073696" y="5073696"/>
                </a:lnTo>
                <a:lnTo>
                  <a:pt x="0" y="5073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787318" y="4274503"/>
            <a:ext cx="1196318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SMART KEY CHAIN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57" b="-402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4244" y="132735"/>
            <a:ext cx="9652101" cy="11385166"/>
          </a:xfrm>
          <a:custGeom>
            <a:avLst/>
            <a:gdLst/>
            <a:ahLst/>
            <a:cxnLst/>
            <a:rect l="l" t="t" r="r" b="b"/>
            <a:pathLst>
              <a:path w="11931609" h="11931609">
                <a:moveTo>
                  <a:pt x="0" y="0"/>
                </a:moveTo>
                <a:lnTo>
                  <a:pt x="11931609" y="0"/>
                </a:lnTo>
                <a:lnTo>
                  <a:pt x="11931609" y="11931609"/>
                </a:lnTo>
                <a:lnTo>
                  <a:pt x="0" y="1193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7874667" y="8238328"/>
            <a:ext cx="9943004" cy="2197487"/>
            <a:chOff x="0" y="0"/>
            <a:chExt cx="2618733" cy="5787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18733" cy="578762"/>
            </a:xfrm>
            <a:custGeom>
              <a:avLst/>
              <a:gdLst/>
              <a:ahLst/>
              <a:cxnLst/>
              <a:rect l="l" t="t" r="r" b="b"/>
              <a:pathLst>
                <a:path w="2618733" h="578762">
                  <a:moveTo>
                    <a:pt x="0" y="0"/>
                  </a:moveTo>
                  <a:lnTo>
                    <a:pt x="2618733" y="0"/>
                  </a:lnTo>
                  <a:lnTo>
                    <a:pt x="2618733" y="578762"/>
                  </a:lnTo>
                  <a:lnTo>
                    <a:pt x="0" y="578762"/>
                  </a:lnTo>
                  <a:close/>
                </a:path>
              </a:pathLst>
            </a:custGeom>
            <a:solidFill>
              <a:srgbClr val="382E9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695920" y="9110788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2" y="0"/>
                </a:lnTo>
                <a:lnTo>
                  <a:pt x="9651422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624996" y="8349188"/>
            <a:ext cx="3722345" cy="785076"/>
          </a:xfrm>
          <a:custGeom>
            <a:avLst/>
            <a:gdLst/>
            <a:ahLst/>
            <a:cxnLst/>
            <a:rect l="l" t="t" r="r" b="b"/>
            <a:pathLst>
              <a:path w="3722345" h="785076">
                <a:moveTo>
                  <a:pt x="0" y="0"/>
                </a:moveTo>
                <a:lnTo>
                  <a:pt x="3722345" y="0"/>
                </a:lnTo>
                <a:lnTo>
                  <a:pt x="3722345" y="785077"/>
                </a:lnTo>
                <a:lnTo>
                  <a:pt x="0" y="7850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465335" y="2048672"/>
            <a:ext cx="7659032" cy="5807473"/>
          </a:xfrm>
          <a:custGeom>
            <a:avLst/>
            <a:gdLst/>
            <a:ahLst/>
            <a:cxnLst/>
            <a:rect l="l" t="t" r="r" b="b"/>
            <a:pathLst>
              <a:path w="7659032" h="5807473">
                <a:moveTo>
                  <a:pt x="0" y="0"/>
                </a:moveTo>
                <a:lnTo>
                  <a:pt x="7659032" y="0"/>
                </a:lnTo>
                <a:lnTo>
                  <a:pt x="7659032" y="5807474"/>
                </a:lnTo>
                <a:lnTo>
                  <a:pt x="0" y="58074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87" b="-128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8700" y="933450"/>
            <a:ext cx="663452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Security and Privacy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0" y="2145708"/>
            <a:ext cx="10465335" cy="410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Canva Sans"/>
              </a:rPr>
              <a:t>The mobile application and key finder utilize encryption protocols to ensure data security.</a:t>
            </a:r>
          </a:p>
          <a:p>
            <a:pPr algn="ctr">
              <a:lnSpc>
                <a:spcPts val="4095"/>
              </a:lnSpc>
            </a:pPr>
            <a:endParaRPr lang="en-US" sz="2925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Canva Sans"/>
              </a:rPr>
              <a:t>Users have full control over their data and can choose to share it only with trusted devices.</a:t>
            </a:r>
          </a:p>
          <a:p>
            <a:pPr algn="ctr">
              <a:lnSpc>
                <a:spcPts val="4095"/>
              </a:lnSpc>
            </a:pPr>
            <a:endParaRPr lang="en-US" sz="2925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Canva Sans"/>
              </a:rPr>
              <a:t>Personal information is kept confidential and is not shared with any third parties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3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51136" y="-19050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>
            <a:off x="-100299" y="-5310650"/>
            <a:ext cx="18288000" cy="18317501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9424614">
            <a:off x="2113622" y="5176706"/>
            <a:ext cx="16379230" cy="5926303"/>
          </a:xfrm>
          <a:custGeom>
            <a:avLst/>
            <a:gdLst/>
            <a:ahLst/>
            <a:cxnLst/>
            <a:rect l="l" t="t" r="r" b="b"/>
            <a:pathLst>
              <a:path w="16379230" h="5926303">
                <a:moveTo>
                  <a:pt x="0" y="0"/>
                </a:moveTo>
                <a:lnTo>
                  <a:pt x="16379230" y="0"/>
                </a:lnTo>
                <a:lnTo>
                  <a:pt x="16379230" y="5926304"/>
                </a:lnTo>
                <a:lnTo>
                  <a:pt x="0" y="5926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91625" y="3602029"/>
            <a:ext cx="3888257" cy="3909582"/>
          </a:xfrm>
          <a:custGeom>
            <a:avLst/>
            <a:gdLst/>
            <a:ahLst/>
            <a:cxnLst/>
            <a:rect l="l" t="t" r="r" b="b"/>
            <a:pathLst>
              <a:path w="3888257" h="3909582">
                <a:moveTo>
                  <a:pt x="0" y="0"/>
                </a:moveTo>
                <a:lnTo>
                  <a:pt x="3888258" y="0"/>
                </a:lnTo>
                <a:lnTo>
                  <a:pt x="3888258" y="3909583"/>
                </a:lnTo>
                <a:lnTo>
                  <a:pt x="0" y="3909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678848">
            <a:off x="628793" y="635854"/>
            <a:ext cx="2373774" cy="2386793"/>
          </a:xfrm>
          <a:custGeom>
            <a:avLst/>
            <a:gdLst/>
            <a:ahLst/>
            <a:cxnLst/>
            <a:rect l="l" t="t" r="r" b="b"/>
            <a:pathLst>
              <a:path w="2373774" h="2386793">
                <a:moveTo>
                  <a:pt x="0" y="0"/>
                </a:moveTo>
                <a:lnTo>
                  <a:pt x="2373775" y="0"/>
                </a:lnTo>
                <a:lnTo>
                  <a:pt x="2373775" y="2386793"/>
                </a:lnTo>
                <a:lnTo>
                  <a:pt x="0" y="2386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240680" y="309523"/>
            <a:ext cx="12999319" cy="18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Battery Life and Charging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98772" y="2262723"/>
            <a:ext cx="15881567" cy="619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0"/>
              </a:lnSpc>
            </a:pPr>
            <a:r>
              <a:rPr lang="en-US" sz="3914">
                <a:solidFill>
                  <a:srgbClr val="FFFFFF"/>
                </a:solidFill>
                <a:latin typeface="Canva Sans"/>
              </a:rPr>
              <a:t>The key finder is equipped with a long-lasting battery that can last for several months.</a:t>
            </a:r>
          </a:p>
          <a:p>
            <a:pPr algn="ctr">
              <a:lnSpc>
                <a:spcPts val="5480"/>
              </a:lnSpc>
            </a:pPr>
            <a:endParaRPr lang="en-US" sz="3914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5480"/>
              </a:lnSpc>
            </a:pPr>
            <a:r>
              <a:rPr lang="en-US" sz="3914">
                <a:solidFill>
                  <a:srgbClr val="FFFFFF"/>
                </a:solidFill>
                <a:latin typeface="Canva Sans"/>
              </a:rPr>
              <a:t>It can be easily recharged using a USB cable or wireless charging pad.</a:t>
            </a:r>
          </a:p>
          <a:p>
            <a:pPr algn="ctr">
              <a:lnSpc>
                <a:spcPts val="5480"/>
              </a:lnSpc>
            </a:pPr>
            <a:endParaRPr lang="en-US" sz="3914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5480"/>
              </a:lnSpc>
            </a:pPr>
            <a:r>
              <a:rPr lang="en-US" sz="3914">
                <a:solidFill>
                  <a:srgbClr val="FFFFFF"/>
                </a:solidFill>
                <a:latin typeface="Canva Sans"/>
              </a:rPr>
              <a:t>Users receive low battery notifications on their smartphones to ensure uninterrupted functionality.</a:t>
            </a:r>
          </a:p>
          <a:p>
            <a:pPr algn="ctr">
              <a:lnSpc>
                <a:spcPts val="5480"/>
              </a:lnSpc>
            </a:pPr>
            <a:endParaRPr lang="en-US" sz="3914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3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35115"/>
            <a:ext cx="18288000" cy="3651885"/>
          </a:xfrm>
          <a:custGeom>
            <a:avLst/>
            <a:gdLst/>
            <a:ahLst/>
            <a:cxnLst/>
            <a:rect l="l" t="t" r="r" b="b"/>
            <a:pathLst>
              <a:path w="18288000" h="3651885">
                <a:moveTo>
                  <a:pt x="0" y="0"/>
                </a:moveTo>
                <a:lnTo>
                  <a:pt x="18288000" y="0"/>
                </a:lnTo>
                <a:lnTo>
                  <a:pt x="18288000" y="3651885"/>
                </a:lnTo>
                <a:lnTo>
                  <a:pt x="0" y="365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38" b="-6338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1778117" y="2251055"/>
            <a:ext cx="5177476" cy="578488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4278365" y="918351"/>
            <a:ext cx="3445259" cy="726637"/>
          </a:xfrm>
          <a:custGeom>
            <a:avLst/>
            <a:gdLst/>
            <a:ahLst/>
            <a:cxnLst/>
            <a:rect l="l" t="t" r="r" b="b"/>
            <a:pathLst>
              <a:path w="3445259" h="726637">
                <a:moveTo>
                  <a:pt x="0" y="0"/>
                </a:moveTo>
                <a:lnTo>
                  <a:pt x="3445259" y="0"/>
                </a:lnTo>
                <a:lnTo>
                  <a:pt x="3445259" y="726637"/>
                </a:lnTo>
                <a:lnTo>
                  <a:pt x="0" y="72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6200" y="1078025"/>
            <a:ext cx="7847120" cy="1141399"/>
          </a:xfrm>
          <a:custGeom>
            <a:avLst/>
            <a:gdLst/>
            <a:ahLst/>
            <a:cxnLst/>
            <a:rect l="l" t="t" r="r" b="b"/>
            <a:pathLst>
              <a:path w="7847120" h="1141399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0513304" y="2554762"/>
            <a:ext cx="7707102" cy="5807473"/>
          </a:xfrm>
          <a:custGeom>
            <a:avLst/>
            <a:gdLst/>
            <a:ahLst/>
            <a:cxnLst/>
            <a:rect l="l" t="t" r="r" b="b"/>
            <a:pathLst>
              <a:path w="7707102" h="5807473">
                <a:moveTo>
                  <a:pt x="0" y="0"/>
                </a:moveTo>
                <a:lnTo>
                  <a:pt x="7707102" y="0"/>
                </a:lnTo>
                <a:lnTo>
                  <a:pt x="7707102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609" b="-16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402894" y="197286"/>
            <a:ext cx="994675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Additional Features Options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2514432"/>
            <a:ext cx="10204277" cy="594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9" dirty="0">
                <a:solidFill>
                  <a:srgbClr val="FFFFFF"/>
                </a:solidFill>
                <a:latin typeface="Canva Sans"/>
              </a:rPr>
              <a:t>Customizable Alerts: Users can personalize the alert settings for different scenarios, such as silent mode or vibration.</a:t>
            </a:r>
          </a:p>
          <a:p>
            <a:pPr algn="ctr">
              <a:lnSpc>
                <a:spcPts val="3946"/>
              </a:lnSpc>
            </a:pPr>
            <a:endParaRPr lang="en-US" sz="2819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946"/>
              </a:lnSpc>
            </a:pPr>
            <a:r>
              <a:rPr lang="en-US" sz="2819" dirty="0">
                <a:solidFill>
                  <a:srgbClr val="FFFFFF"/>
                </a:solidFill>
                <a:latin typeface="Canva Sans"/>
              </a:rPr>
              <a:t>Multiple Key Tracking: The mobile application can track multiple key finders simultaneously, ideal for managing multiple sets of keys.</a:t>
            </a:r>
          </a:p>
          <a:p>
            <a:pPr algn="ctr">
              <a:lnSpc>
                <a:spcPts val="3946"/>
              </a:lnSpc>
            </a:pPr>
            <a:endParaRPr lang="en-US" sz="2819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3946"/>
              </a:lnSpc>
            </a:pPr>
            <a:r>
              <a:rPr lang="en-US" sz="2819" dirty="0">
                <a:solidFill>
                  <a:srgbClr val="FFFFFF"/>
                </a:solidFill>
                <a:latin typeface="Canva Sans"/>
              </a:rPr>
              <a:t>Community Network: Some key finder systems have a community network feature, where users can report lost keys and receive help from others.</a:t>
            </a:r>
          </a:p>
          <a:p>
            <a:pPr algn="ctr">
              <a:lnSpc>
                <a:spcPts val="3946"/>
              </a:lnSpc>
            </a:pPr>
            <a:endParaRPr lang="en-US" sz="2819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0" y="-49018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2400" y="-47494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800100" y="-4953000"/>
            <a:ext cx="18288000" cy="169926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52400" y="1672602"/>
            <a:ext cx="7738970" cy="8212716"/>
            <a:chOff x="0" y="0"/>
            <a:chExt cx="10318627" cy="1095028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884" r="2884"/>
            <a:stretch>
              <a:fillRect/>
            </a:stretch>
          </p:blipFill>
          <p:spPr>
            <a:xfrm>
              <a:off x="0" y="0"/>
              <a:ext cx="10318627" cy="109502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-1976650" y="8731250"/>
            <a:ext cx="5471873" cy="1154068"/>
          </a:xfrm>
          <a:custGeom>
            <a:avLst/>
            <a:gdLst/>
            <a:ahLst/>
            <a:cxnLst/>
            <a:rect l="l" t="t" r="r" b="b"/>
            <a:pathLst>
              <a:path w="5471873" h="1154068">
                <a:moveTo>
                  <a:pt x="0" y="0"/>
                </a:moveTo>
                <a:lnTo>
                  <a:pt x="5471873" y="0"/>
                </a:lnTo>
                <a:lnTo>
                  <a:pt x="5471873" y="1154068"/>
                </a:lnTo>
                <a:lnTo>
                  <a:pt x="0" y="115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6871657" y="202008"/>
            <a:ext cx="11063219" cy="1609196"/>
          </a:xfrm>
          <a:custGeom>
            <a:avLst/>
            <a:gdLst/>
            <a:ahLst/>
            <a:cxnLst/>
            <a:rect l="l" t="t" r="r" b="b"/>
            <a:pathLst>
              <a:path w="11063219" h="1609196">
                <a:moveTo>
                  <a:pt x="0" y="0"/>
                </a:moveTo>
                <a:lnTo>
                  <a:pt x="11063219" y="0"/>
                </a:lnTo>
                <a:lnTo>
                  <a:pt x="11063219" y="1609196"/>
                </a:lnTo>
                <a:lnTo>
                  <a:pt x="0" y="1609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073823" y="2305750"/>
            <a:ext cx="64124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8970" y="4175517"/>
            <a:ext cx="10548701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IoT Based Smart Key Finder is a game-changer in the world of key management and security.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Its innovative features, ease of use, and ability to save time make it a must-have device for individuals and families.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Embrace the power of IoT and never lose your keys again with IoT Based Smart Key Finder.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729073" y="1374237"/>
            <a:ext cx="11238042" cy="7415993"/>
            <a:chOff x="0" y="0"/>
            <a:chExt cx="2959813" cy="1953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59814" cy="1953183"/>
            </a:xfrm>
            <a:custGeom>
              <a:avLst/>
              <a:gdLst/>
              <a:ahLst/>
              <a:cxnLst/>
              <a:rect l="l" t="t" r="r" b="b"/>
              <a:pathLst>
                <a:path w="2959814" h="1953183">
                  <a:moveTo>
                    <a:pt x="35134" y="0"/>
                  </a:moveTo>
                  <a:lnTo>
                    <a:pt x="2924679" y="0"/>
                  </a:lnTo>
                  <a:cubicBezTo>
                    <a:pt x="2944083" y="0"/>
                    <a:pt x="2959814" y="15730"/>
                    <a:pt x="2959814" y="35134"/>
                  </a:cubicBezTo>
                  <a:lnTo>
                    <a:pt x="2959814" y="1918049"/>
                  </a:lnTo>
                  <a:cubicBezTo>
                    <a:pt x="2959814" y="1927368"/>
                    <a:pt x="2956112" y="1936304"/>
                    <a:pt x="2949523" y="1942893"/>
                  </a:cubicBezTo>
                  <a:cubicBezTo>
                    <a:pt x="2942934" y="1949482"/>
                    <a:pt x="2933998" y="1953183"/>
                    <a:pt x="2924679" y="1953183"/>
                  </a:cubicBezTo>
                  <a:lnTo>
                    <a:pt x="35134" y="1953183"/>
                  </a:lnTo>
                  <a:cubicBezTo>
                    <a:pt x="25816" y="1953183"/>
                    <a:pt x="16879" y="1949482"/>
                    <a:pt x="10291" y="1942893"/>
                  </a:cubicBezTo>
                  <a:cubicBezTo>
                    <a:pt x="3702" y="1936304"/>
                    <a:pt x="0" y="1927368"/>
                    <a:pt x="0" y="1918049"/>
                  </a:cubicBezTo>
                  <a:lnTo>
                    <a:pt x="0" y="35134"/>
                  </a:lnTo>
                  <a:cubicBezTo>
                    <a:pt x="0" y="25816"/>
                    <a:pt x="3702" y="16879"/>
                    <a:pt x="10291" y="10291"/>
                  </a:cubicBezTo>
                  <a:cubicBezTo>
                    <a:pt x="16879" y="3702"/>
                    <a:pt x="25816" y="0"/>
                    <a:pt x="35134" y="0"/>
                  </a:cubicBezTo>
                  <a:close/>
                </a:path>
              </a:pathLst>
            </a:custGeom>
            <a:solidFill>
              <a:srgbClr val="690F8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104514" y="1564268"/>
            <a:ext cx="10487161" cy="7035932"/>
          </a:xfrm>
          <a:custGeom>
            <a:avLst/>
            <a:gdLst/>
            <a:ahLst/>
            <a:cxnLst/>
            <a:rect l="l" t="t" r="r" b="b"/>
            <a:pathLst>
              <a:path w="10487161" h="7035932">
                <a:moveTo>
                  <a:pt x="0" y="0"/>
                </a:moveTo>
                <a:lnTo>
                  <a:pt x="10487161" y="0"/>
                </a:lnTo>
                <a:lnTo>
                  <a:pt x="10487161" y="7035931"/>
                </a:lnTo>
                <a:lnTo>
                  <a:pt x="0" y="7035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368128" y="3939234"/>
            <a:ext cx="755174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HK Modula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57200" y="4669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7696200" y="1488709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820400" y="32887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798288" y="933450"/>
            <a:ext cx="553628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TEAM MEMBERS: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71398" y="3161546"/>
            <a:ext cx="56643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2210030372_LALITHA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87138" y="4026809"/>
            <a:ext cx="58328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2210030388_TULASI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4777" y="4819967"/>
            <a:ext cx="4357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2210030338_TRISH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6177" y="5686985"/>
            <a:ext cx="5447823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221003030341_HEMA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24777" y="6552248"/>
            <a:ext cx="46702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2210030505_SUMER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63566" y="7342188"/>
            <a:ext cx="4679990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2210030304_ANUSHA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2290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182687" y="2322092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506200" y="8645164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-914400" y="377465"/>
            <a:ext cx="12834493" cy="1439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6000" dirty="0">
                <a:solidFill>
                  <a:srgbClr val="FFFFFF"/>
                </a:solidFill>
                <a:latin typeface="Canva Sans Bold"/>
              </a:rPr>
              <a:t>PROBLEM STATEMENT: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4231194"/>
            <a:ext cx="12344400" cy="2520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</a:pPr>
            <a:r>
              <a:rPr lang="en-US" sz="4775" dirty="0">
                <a:solidFill>
                  <a:srgbClr val="FFFFFF"/>
                </a:solidFill>
                <a:latin typeface="Canva Sans"/>
              </a:rPr>
              <a:t>Smart </a:t>
            </a:r>
            <a:r>
              <a:rPr lang="en-US" sz="4775" dirty="0" err="1">
                <a:solidFill>
                  <a:srgbClr val="FFFFFF"/>
                </a:solidFill>
                <a:latin typeface="Canva Sans"/>
              </a:rPr>
              <a:t>KeyChain</a:t>
            </a:r>
            <a:r>
              <a:rPr lang="en-US" sz="4775" dirty="0">
                <a:solidFill>
                  <a:srgbClr val="FFFFFF"/>
                </a:solidFill>
                <a:latin typeface="Canva Sans"/>
              </a:rPr>
              <a:t> system to enhance key management and prevent the loss  or  misplacement of keys.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487" b="-1529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50524" y="54431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187106" y="4222464"/>
            <a:ext cx="6716860" cy="5803526"/>
          </a:xfrm>
          <a:custGeom>
            <a:avLst/>
            <a:gdLst/>
            <a:ahLst/>
            <a:cxnLst/>
            <a:rect l="l" t="t" r="r" b="b"/>
            <a:pathLst>
              <a:path w="6716860" h="5803526">
                <a:moveTo>
                  <a:pt x="0" y="0"/>
                </a:moveTo>
                <a:lnTo>
                  <a:pt x="6716860" y="0"/>
                </a:lnTo>
                <a:lnTo>
                  <a:pt x="6716860" y="5803526"/>
                </a:lnTo>
                <a:lnTo>
                  <a:pt x="0" y="5803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7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281218" y="289278"/>
            <a:ext cx="1143714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INTRODUCTION SMARK KEY CHAIN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3403" y="2092146"/>
            <a:ext cx="10601580" cy="356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IoT Based Smart Key Finder is a revolutionary solution for easily locating misplaced keys. It utilizes Internet of Things (IoT) technology to connect the key finder to a smartphone other</a:t>
            </a:r>
          </a:p>
          <a:p>
            <a:pPr algn="ctr">
              <a:lnSpc>
                <a:spcPts val="4061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 devices.With this smart device, users can save time and eliminate the frustration of searching for lost keys.</a:t>
            </a:r>
          </a:p>
          <a:p>
            <a:pPr algn="ctr">
              <a:lnSpc>
                <a:spcPts val="4061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748" y="-2581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43962" y="1333499"/>
            <a:ext cx="7833238" cy="7988843"/>
            <a:chOff x="0" y="0"/>
            <a:chExt cx="13911250" cy="111435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452" r="1452"/>
            <a:stretch>
              <a:fillRect/>
            </a:stretch>
          </p:blipFill>
          <p:spPr>
            <a:xfrm>
              <a:off x="0" y="0"/>
              <a:ext cx="13911250" cy="1114358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09156" y="673550"/>
            <a:ext cx="12250885" cy="393317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18238" y="1687005"/>
            <a:ext cx="6895757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Smart Key Finder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88104" y="4832863"/>
            <a:ext cx="10155934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The smart key finder is equipped with Bluetooth technology which allows it to connect to a smartphone or other devices.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Users can download a dedicated mobile application that pairs with the key finder.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The mobile application sends signals to the key finder to locate the keys within a certain range.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80556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7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312221" y="5300876"/>
            <a:ext cx="4153193" cy="4375970"/>
          </a:xfrm>
          <a:custGeom>
            <a:avLst/>
            <a:gdLst/>
            <a:ahLst/>
            <a:cxnLst/>
            <a:rect l="l" t="t" r="r" b="b"/>
            <a:pathLst>
              <a:path w="4153193" h="4375970">
                <a:moveTo>
                  <a:pt x="0" y="0"/>
                </a:moveTo>
                <a:lnTo>
                  <a:pt x="4153193" y="0"/>
                </a:lnTo>
                <a:lnTo>
                  <a:pt x="4153193" y="4375970"/>
                </a:lnTo>
                <a:lnTo>
                  <a:pt x="0" y="4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276068" y="-557819"/>
            <a:ext cx="5411070" cy="5701319"/>
          </a:xfrm>
          <a:custGeom>
            <a:avLst/>
            <a:gdLst/>
            <a:ahLst/>
            <a:cxnLst/>
            <a:rect l="l" t="t" r="r" b="b"/>
            <a:pathLst>
              <a:path w="5411070" h="5701319">
                <a:moveTo>
                  <a:pt x="0" y="0"/>
                </a:moveTo>
                <a:lnTo>
                  <a:pt x="5411070" y="0"/>
                </a:lnTo>
                <a:lnTo>
                  <a:pt x="5411070" y="5701319"/>
                </a:lnTo>
                <a:lnTo>
                  <a:pt x="0" y="5701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295157">
            <a:off x="1162689" y="669960"/>
            <a:ext cx="1496713" cy="1504922"/>
          </a:xfrm>
          <a:custGeom>
            <a:avLst/>
            <a:gdLst/>
            <a:ahLst/>
            <a:cxnLst/>
            <a:rect l="l" t="t" r="r" b="b"/>
            <a:pathLst>
              <a:path w="1496713" h="1504922">
                <a:moveTo>
                  <a:pt x="0" y="0"/>
                </a:moveTo>
                <a:lnTo>
                  <a:pt x="1496713" y="0"/>
                </a:lnTo>
                <a:lnTo>
                  <a:pt x="1496713" y="1504922"/>
                </a:lnTo>
                <a:lnTo>
                  <a:pt x="0" y="150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939956">
            <a:off x="15456286" y="8296956"/>
            <a:ext cx="1745766" cy="1755341"/>
          </a:xfrm>
          <a:custGeom>
            <a:avLst/>
            <a:gdLst/>
            <a:ahLst/>
            <a:cxnLst/>
            <a:rect l="l" t="t" r="r" b="b"/>
            <a:pathLst>
              <a:path w="1745766" h="1755341">
                <a:moveTo>
                  <a:pt x="0" y="0"/>
                </a:moveTo>
                <a:lnTo>
                  <a:pt x="1745766" y="0"/>
                </a:lnTo>
                <a:lnTo>
                  <a:pt x="1745766" y="1755341"/>
                </a:lnTo>
                <a:lnTo>
                  <a:pt x="0" y="175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06603" y="188668"/>
            <a:ext cx="8083210" cy="150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3"/>
              </a:lnSpc>
            </a:pPr>
            <a:r>
              <a:rPr lang="en-US" sz="8781">
                <a:solidFill>
                  <a:srgbClr val="FFFFFF"/>
                </a:solidFill>
                <a:latin typeface="Canva Sans Bold"/>
              </a:rPr>
              <a:t>Key Features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139074"/>
            <a:ext cx="18288000" cy="520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6"/>
              </a:lnSpc>
            </a:pPr>
            <a:r>
              <a:rPr lang="en-US" sz="3290" dirty="0">
                <a:solidFill>
                  <a:srgbClr val="FFFFFF"/>
                </a:solidFill>
                <a:latin typeface="Canva Sans"/>
              </a:rPr>
              <a:t>Real-time Location Tracking: Users can track the exact location of their keys in real-time using the mobile application.</a:t>
            </a:r>
          </a:p>
          <a:p>
            <a:pPr algn="ctr">
              <a:lnSpc>
                <a:spcPts val="4606"/>
              </a:lnSpc>
            </a:pPr>
            <a:endParaRPr lang="en-US" sz="3290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606"/>
              </a:lnSpc>
            </a:pPr>
            <a:r>
              <a:rPr lang="en-US" sz="3290" dirty="0">
                <a:solidFill>
                  <a:srgbClr val="FFFFFF"/>
                </a:solidFill>
                <a:latin typeface="Canva Sans"/>
              </a:rPr>
              <a:t>Range Alert: The key finder sends an alert when the keys are out of the specified range, preventing loss or theft.</a:t>
            </a:r>
          </a:p>
          <a:p>
            <a:pPr algn="ctr">
              <a:lnSpc>
                <a:spcPts val="4606"/>
              </a:lnSpc>
            </a:pPr>
            <a:endParaRPr lang="en-US" sz="3290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606"/>
              </a:lnSpc>
            </a:pPr>
            <a:r>
              <a:rPr lang="en-US" sz="3290" dirty="0">
                <a:solidFill>
                  <a:srgbClr val="FFFFFF"/>
                </a:solidFill>
                <a:latin typeface="Canva Sans"/>
              </a:rPr>
              <a:t>Audible Alarm: Users can activate an audible alarm on the key finder to easily locate their keys within the vicinity.</a:t>
            </a:r>
          </a:p>
          <a:p>
            <a:pPr algn="ctr">
              <a:lnSpc>
                <a:spcPts val="4606"/>
              </a:lnSpc>
            </a:pPr>
            <a:endParaRPr lang="en-US" sz="3290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8496"/>
            <a:ext cx="19050000" cy="1039549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10869" y="146822"/>
            <a:ext cx="18288000" cy="4904932"/>
            <a:chOff x="0" y="0"/>
            <a:chExt cx="4816593" cy="12918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291834"/>
            </a:xfrm>
            <a:custGeom>
              <a:avLst/>
              <a:gdLst/>
              <a:ahLst/>
              <a:cxnLst/>
              <a:rect l="l" t="t" r="r" b="b"/>
              <a:pathLst>
                <a:path w="4816592" h="1291834">
                  <a:moveTo>
                    <a:pt x="0" y="0"/>
                  </a:moveTo>
                  <a:lnTo>
                    <a:pt x="4816592" y="0"/>
                  </a:lnTo>
                  <a:lnTo>
                    <a:pt x="4816592" y="1291834"/>
                  </a:lnTo>
                  <a:lnTo>
                    <a:pt x="0" y="1291834"/>
                  </a:lnTo>
                  <a:close/>
                </a:path>
              </a:pathLst>
            </a:custGeom>
            <a:solidFill>
              <a:srgbClr val="5F30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74297" y="3553268"/>
            <a:ext cx="2862418" cy="31804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43668" y="2185282"/>
            <a:ext cx="2862418" cy="31804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5243" y="3103064"/>
            <a:ext cx="2862418" cy="3180465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2898818" y="2185282"/>
            <a:ext cx="5709883" cy="1204266"/>
          </a:xfrm>
          <a:custGeom>
            <a:avLst/>
            <a:gdLst/>
            <a:ahLst/>
            <a:cxnLst/>
            <a:rect l="l" t="t" r="r" b="b"/>
            <a:pathLst>
              <a:path w="5709883" h="1204266">
                <a:moveTo>
                  <a:pt x="0" y="0"/>
                </a:moveTo>
                <a:lnTo>
                  <a:pt x="5709883" y="0"/>
                </a:lnTo>
                <a:lnTo>
                  <a:pt x="5709883" y="1204267"/>
                </a:lnTo>
                <a:lnTo>
                  <a:pt x="0" y="120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flipH="1">
            <a:off x="8828328" y="785392"/>
            <a:ext cx="8942211" cy="1300685"/>
          </a:xfrm>
          <a:custGeom>
            <a:avLst/>
            <a:gdLst/>
            <a:ahLst/>
            <a:cxnLst/>
            <a:rect l="l" t="t" r="r" b="b"/>
            <a:pathLst>
              <a:path w="8942211" h="1300685">
                <a:moveTo>
                  <a:pt x="8942211" y="0"/>
                </a:moveTo>
                <a:lnTo>
                  <a:pt x="0" y="0"/>
                </a:lnTo>
                <a:lnTo>
                  <a:pt x="0" y="1300685"/>
                </a:lnTo>
                <a:lnTo>
                  <a:pt x="8942211" y="1300685"/>
                </a:lnTo>
                <a:lnTo>
                  <a:pt x="89422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9525000" y="3252462"/>
            <a:ext cx="8942211" cy="1300685"/>
          </a:xfrm>
          <a:custGeom>
            <a:avLst/>
            <a:gdLst/>
            <a:ahLst/>
            <a:cxnLst/>
            <a:rect l="l" t="t" r="r" b="b"/>
            <a:pathLst>
              <a:path w="8942211" h="1300685">
                <a:moveTo>
                  <a:pt x="0" y="0"/>
                </a:moveTo>
                <a:lnTo>
                  <a:pt x="8942211" y="0"/>
                </a:lnTo>
                <a:lnTo>
                  <a:pt x="8942211" y="1300685"/>
                </a:lnTo>
                <a:lnTo>
                  <a:pt x="0" y="1300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879848" y="784930"/>
            <a:ext cx="69156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COMPONENTS USED: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2720" y="4874575"/>
            <a:ext cx="39327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ESP8266-01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62719" y="5923595"/>
            <a:ext cx="10390971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AMS1117 3.3V Voltage Regulator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34309" y="6972615"/>
            <a:ext cx="217265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Buzzer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34309" y="7831135"/>
            <a:ext cx="79030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Lithium polymer battery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43613" y="8880155"/>
            <a:ext cx="500038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2x10f capacitor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824" b="-40953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12194" y="1088433"/>
            <a:ext cx="7148529" cy="17513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74045" y="3830421"/>
            <a:ext cx="6909156" cy="16927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17066" y="6628064"/>
            <a:ext cx="6943657" cy="170119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0" y="3068421"/>
            <a:ext cx="10974045" cy="4842441"/>
          </a:xfrm>
          <a:custGeom>
            <a:avLst/>
            <a:gdLst/>
            <a:ahLst/>
            <a:cxnLst/>
            <a:rect l="l" t="t" r="r" b="b"/>
            <a:pathLst>
              <a:path w="10974045" h="4842441">
                <a:moveTo>
                  <a:pt x="0" y="0"/>
                </a:moveTo>
                <a:lnTo>
                  <a:pt x="10974045" y="0"/>
                </a:lnTo>
                <a:lnTo>
                  <a:pt x="10974045" y="4842441"/>
                </a:lnTo>
                <a:lnTo>
                  <a:pt x="0" y="4842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5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751612" y="357322"/>
            <a:ext cx="47830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36370" y="1169169"/>
            <a:ext cx="5090103" cy="189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9"/>
              </a:lnSpc>
            </a:pPr>
            <a:r>
              <a:rPr lang="en-US" sz="2706">
                <a:solidFill>
                  <a:srgbClr val="FFFFFF"/>
                </a:solidFill>
                <a:latin typeface="Canva Sans"/>
              </a:rPr>
              <a:t>Time-saving: Users no longer need to spend valuable time searching for misplaced keys.</a:t>
            </a:r>
          </a:p>
          <a:p>
            <a:pPr algn="ctr">
              <a:lnSpc>
                <a:spcPts val="3789"/>
              </a:lnSpc>
            </a:pPr>
            <a:endParaRPr lang="en-US" sz="2706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76322" y="4140218"/>
            <a:ext cx="6428303" cy="80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5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Aileron Regular"/>
              </a:rPr>
              <a:t>Stress-free: The smart key finder eliminates the frustration and stress of losing keys.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6322" y="6485189"/>
            <a:ext cx="6428303" cy="163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ileron Regular"/>
              </a:rPr>
              <a:t>Cost-effective: By avoiding the need for key replacements, users can save money in the long run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824" b="-4095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908542" y="-427246"/>
            <a:ext cx="11141491" cy="11141491"/>
          </a:xfrm>
          <a:custGeom>
            <a:avLst/>
            <a:gdLst/>
            <a:ahLst/>
            <a:cxnLst/>
            <a:rect l="l" t="t" r="r" b="b"/>
            <a:pathLst>
              <a:path w="11141491" h="11141491">
                <a:moveTo>
                  <a:pt x="0" y="0"/>
                </a:moveTo>
                <a:lnTo>
                  <a:pt x="11141491" y="0"/>
                </a:lnTo>
                <a:lnTo>
                  <a:pt x="11141491" y="11141492"/>
                </a:lnTo>
                <a:lnTo>
                  <a:pt x="0" y="1114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606445" y="2486342"/>
            <a:ext cx="7681555" cy="5807473"/>
          </a:xfrm>
          <a:custGeom>
            <a:avLst/>
            <a:gdLst/>
            <a:ahLst/>
            <a:cxnLst/>
            <a:rect l="l" t="t" r="r" b="b"/>
            <a:pathLst>
              <a:path w="7681555" h="5807473">
                <a:moveTo>
                  <a:pt x="0" y="0"/>
                </a:moveTo>
                <a:lnTo>
                  <a:pt x="7681555" y="0"/>
                </a:lnTo>
                <a:lnTo>
                  <a:pt x="7681555" y="5807474"/>
                </a:lnTo>
                <a:lnTo>
                  <a:pt x="0" y="5807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38" b="-14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0" y="251072"/>
            <a:ext cx="957774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Compatibility and Integration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2429192"/>
            <a:ext cx="11077473" cy="563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570">
                <a:solidFill>
                  <a:srgbClr val="FFFFFF"/>
                </a:solidFill>
                <a:latin typeface="Canva Sans"/>
              </a:rPr>
              <a:t>IoT Based Smart Key Finder is compatible with both Android and iOS devices.</a:t>
            </a:r>
          </a:p>
          <a:p>
            <a:pPr algn="ctr">
              <a:lnSpc>
                <a:spcPts val="4998"/>
              </a:lnSpc>
            </a:pPr>
            <a:endParaRPr lang="en-US" sz="357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998"/>
              </a:lnSpc>
            </a:pPr>
            <a:r>
              <a:rPr lang="en-US" sz="3570">
                <a:solidFill>
                  <a:srgbClr val="FFFFFF"/>
                </a:solidFill>
                <a:latin typeface="Canva Sans"/>
              </a:rPr>
              <a:t>It can be integrated with various smart home systems for added convenience.</a:t>
            </a:r>
          </a:p>
          <a:p>
            <a:pPr algn="ctr">
              <a:lnSpc>
                <a:spcPts val="4998"/>
              </a:lnSpc>
            </a:pPr>
            <a:endParaRPr lang="en-US" sz="357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998"/>
              </a:lnSpc>
            </a:pPr>
            <a:r>
              <a:rPr lang="en-US" sz="3570">
                <a:solidFill>
                  <a:srgbClr val="FFFFFF"/>
                </a:solidFill>
                <a:latin typeface="Canva Sans"/>
              </a:rPr>
              <a:t>The key finder can also be easily synchronized with other IoT devices, such as smart locks.</a:t>
            </a:r>
          </a:p>
          <a:p>
            <a:pPr algn="ctr">
              <a:lnSpc>
                <a:spcPts val="4998"/>
              </a:lnSpc>
            </a:pPr>
            <a:endParaRPr lang="en-US" sz="357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565</Words>
  <Application>Microsoft Office PowerPoint</Application>
  <PresentationFormat>Custom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Canva Sans Bold</vt:lpstr>
      <vt:lpstr>Calibri</vt:lpstr>
      <vt:lpstr>Arial</vt:lpstr>
      <vt:lpstr>Canva Sans</vt:lpstr>
      <vt:lpstr>HK Modular</vt:lpstr>
      <vt:lpstr>Aileron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and Blue Futuristic 3D Digital Transformation Proposal Presentation</dc:title>
  <dc:creator>hema vemulapalli</dc:creator>
  <cp:lastModifiedBy>hema vemulapalli</cp:lastModifiedBy>
  <cp:revision>2</cp:revision>
  <dcterms:created xsi:type="dcterms:W3CDTF">2006-08-16T00:00:00Z</dcterms:created>
  <dcterms:modified xsi:type="dcterms:W3CDTF">2023-10-07T06:10:56Z</dcterms:modified>
  <dc:identifier>DAFwi6fldGQ</dc:identifier>
</cp:coreProperties>
</file>